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257"/>
    <a:srgbClr val="8A20B0"/>
    <a:srgbClr val="484ECC"/>
    <a:srgbClr val="523389"/>
    <a:srgbClr val="7E42A6"/>
    <a:srgbClr val="222678"/>
    <a:srgbClr val="562C76"/>
    <a:srgbClr val="8966C2"/>
    <a:srgbClr val="1C2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BB5C4-6CC8-4F4D-A903-1E324986B737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5B8A1-0799-4429-9181-3F84DBA15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43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5B8A1-0799-4429-9181-3F84DBA15AA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4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5B8A1-0799-4429-9181-3F84DBA15AA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838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5B8A1-0799-4429-9181-3F84DBA15AA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68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5B8A1-0799-4429-9181-3F84DBA15AA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68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68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99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3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32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8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05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42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8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10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17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9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0D5C8-14E3-41BC-B45B-98812F9DF56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918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300A5C-F3F1-3C42-D313-71EB236C5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6" t="-4176" r="-106" b="-4176"/>
          <a:stretch/>
        </p:blipFill>
        <p:spPr>
          <a:xfrm>
            <a:off x="-145161" y="-616869"/>
            <a:ext cx="6241161" cy="7801452"/>
          </a:xfrm>
          <a:prstGeom prst="rect">
            <a:avLst/>
          </a:prstGeom>
          <a:effectLst>
            <a:softEdge rad="0"/>
          </a:effectLst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4FBB332-6475-27F0-A817-B0111CACFF35}"/>
              </a:ext>
            </a:extLst>
          </p:cNvPr>
          <p:cNvSpPr/>
          <p:nvPr/>
        </p:nvSpPr>
        <p:spPr>
          <a:xfrm>
            <a:off x="3271599" y="2088242"/>
            <a:ext cx="5648802" cy="2681515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391BB8B-5F0B-D535-6A43-E5B801330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72" y="2199367"/>
            <a:ext cx="1592056" cy="16464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341EB5-A7A4-D4D3-90C5-10B9F0C4426B}"/>
              </a:ext>
            </a:extLst>
          </p:cNvPr>
          <p:cNvSpPr txBox="1"/>
          <p:nvPr/>
        </p:nvSpPr>
        <p:spPr>
          <a:xfrm>
            <a:off x="5179218" y="3953851"/>
            <a:ext cx="183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Knit</a:t>
            </a:r>
            <a:r>
              <a:rPr lang="en-US" sz="4000" dirty="0" err="1">
                <a:solidFill>
                  <a:srgbClr val="BE1257"/>
                </a:solidFill>
              </a:rPr>
              <a:t>Wit</a:t>
            </a:r>
            <a:endParaRPr lang="ru-RU" sz="4000" dirty="0">
              <a:solidFill>
                <a:srgbClr val="BE1257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4C2439-12A7-62A9-4EAB-95544C9FEC42}"/>
              </a:ext>
            </a:extLst>
          </p:cNvPr>
          <p:cNvSpPr txBox="1"/>
          <p:nvPr/>
        </p:nvSpPr>
        <p:spPr>
          <a:xfrm>
            <a:off x="9615487" y="5980605"/>
            <a:ext cx="20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Павлов Александр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2D267-45DC-0B52-FA80-810020AF2565}"/>
              </a:ext>
            </a:extLst>
          </p:cNvPr>
          <p:cNvSpPr txBox="1"/>
          <p:nvPr/>
        </p:nvSpPr>
        <p:spPr>
          <a:xfrm>
            <a:off x="9615487" y="6349937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Евгений Акимушкин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ABA17D-26B7-AB3B-4C82-9185D1C07495}"/>
              </a:ext>
            </a:extLst>
          </p:cNvPr>
          <p:cNvSpPr txBox="1"/>
          <p:nvPr/>
        </p:nvSpPr>
        <p:spPr>
          <a:xfrm>
            <a:off x="9615487" y="5611273"/>
            <a:ext cx="230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Участники команды</a:t>
            </a:r>
            <a:r>
              <a:rPr lang="en-US" b="1" dirty="0"/>
              <a:t>: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224811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42378D-5F3E-69D2-2AF0-7F6D3A30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C495E6-FD24-9606-44A7-19259916EFD1}"/>
              </a:ext>
            </a:extLst>
          </p:cNvPr>
          <p:cNvSpPr txBox="1"/>
          <p:nvPr/>
        </p:nvSpPr>
        <p:spPr>
          <a:xfrm>
            <a:off x="3636911" y="-104104"/>
            <a:ext cx="491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Администрирование</a:t>
            </a:r>
            <a:endParaRPr lang="ru-RU" sz="40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0C975FE-0F98-E195-A55F-25BE794C4A03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37F7F3-E708-E6D4-6F51-CAC2A176E6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DFCD39-CB60-29EB-430D-F1DFDD1CDC7E}"/>
              </a:ext>
            </a:extLst>
          </p:cNvPr>
          <p:cNvSpPr txBox="1"/>
          <p:nvPr/>
        </p:nvSpPr>
        <p:spPr>
          <a:xfrm>
            <a:off x="245526" y="151248"/>
            <a:ext cx="48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FDE27-AD3F-3B0D-89B0-C5A02D01D0D5}"/>
              </a:ext>
            </a:extLst>
          </p:cNvPr>
          <p:cNvSpPr txBox="1"/>
          <p:nvPr/>
        </p:nvSpPr>
        <p:spPr>
          <a:xfrm>
            <a:off x="5246738" y="2575490"/>
            <a:ext cx="66167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BE1257"/>
                </a:solidFill>
              </a:rPr>
              <a:t>Публикация курсов </a:t>
            </a:r>
            <a:r>
              <a:rPr lang="ru-RU" sz="2800" dirty="0"/>
              <a:t>и </a:t>
            </a:r>
            <a:r>
              <a:rPr lang="ru-RU" sz="2800" dirty="0">
                <a:solidFill>
                  <a:srgbClr val="BE1257"/>
                </a:solidFill>
              </a:rPr>
              <a:t>удаление аккаунта </a:t>
            </a:r>
            <a:r>
              <a:rPr lang="ru-RU" sz="2800" dirty="0"/>
              <a:t>происходит после подтверждения администрацией</a:t>
            </a:r>
            <a:endParaRPr lang="ru-RU" sz="2800" dirty="0">
              <a:solidFill>
                <a:srgbClr val="BE12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1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FF3C79-442D-BEE4-D93F-DF6F50AB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18" y="0"/>
            <a:ext cx="463708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1706A-6272-2E79-31BD-47CB5E6F71C2}"/>
              </a:ext>
            </a:extLst>
          </p:cNvPr>
          <p:cNvSpPr txBox="1"/>
          <p:nvPr/>
        </p:nvSpPr>
        <p:spPr>
          <a:xfrm>
            <a:off x="4244872" y="-104104"/>
            <a:ext cx="353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Бизнес модель</a:t>
            </a:r>
            <a:endParaRPr lang="ru-RU" sz="4000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55E2EAA-1DB3-87C9-2F38-56598AFAA1C1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F4F63-418F-3F2D-E11B-623789E04746}"/>
              </a:ext>
            </a:extLst>
          </p:cNvPr>
          <p:cNvSpPr txBox="1"/>
          <p:nvPr/>
        </p:nvSpPr>
        <p:spPr>
          <a:xfrm>
            <a:off x="555521" y="2623115"/>
            <a:ext cx="66167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обеспечения бесплатного доступа к контенту, мы предлагаем  модель монетизации через </a:t>
            </a:r>
            <a:r>
              <a:rPr lang="ru-RU" sz="2800" dirty="0">
                <a:solidFill>
                  <a:srgbClr val="BE1257"/>
                </a:solidFill>
              </a:rPr>
              <a:t>контекстную рекламу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3F0768-2D52-4F96-7B5C-738D7A937C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BFC8EF-2416-80FE-EB2D-72FF1CAFC2EC}"/>
              </a:ext>
            </a:extLst>
          </p:cNvPr>
          <p:cNvSpPr txBox="1"/>
          <p:nvPr/>
        </p:nvSpPr>
        <p:spPr>
          <a:xfrm>
            <a:off x="245526" y="151248"/>
            <a:ext cx="48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7101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1CE7D-BCEC-A5B6-ABC8-2ADE91C29153}"/>
              </a:ext>
            </a:extLst>
          </p:cNvPr>
          <p:cNvSpPr txBox="1"/>
          <p:nvPr/>
        </p:nvSpPr>
        <p:spPr>
          <a:xfrm>
            <a:off x="4362916" y="-114890"/>
            <a:ext cx="346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План развития</a:t>
            </a:r>
            <a:endParaRPr lang="ru-RU" sz="40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84474AD-F7AF-554E-DD9B-9DCAAB7BD98A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87390-62EC-455A-D408-BB89DC211DAA}"/>
              </a:ext>
            </a:extLst>
          </p:cNvPr>
          <p:cNvSpPr txBox="1"/>
          <p:nvPr/>
        </p:nvSpPr>
        <p:spPr>
          <a:xfrm>
            <a:off x="2001156" y="2004159"/>
            <a:ext cx="298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BE1257"/>
                </a:solidFill>
              </a:rPr>
              <a:t>Краткосрочные цели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44ED2-86F2-335F-603D-2C079E8B9B38}"/>
              </a:ext>
            </a:extLst>
          </p:cNvPr>
          <p:cNvSpPr txBox="1"/>
          <p:nvPr/>
        </p:nvSpPr>
        <p:spPr>
          <a:xfrm>
            <a:off x="7323822" y="2004159"/>
            <a:ext cx="286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BE1257"/>
                </a:solidFill>
              </a:rPr>
              <a:t>Долгосрочные цели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E65DC-4D09-8375-4F2B-153E8D8887FA}"/>
              </a:ext>
            </a:extLst>
          </p:cNvPr>
          <p:cNvSpPr txBox="1"/>
          <p:nvPr/>
        </p:nvSpPr>
        <p:spPr>
          <a:xfrm>
            <a:off x="2243249" y="2652291"/>
            <a:ext cx="14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Запуск </a:t>
            </a:r>
            <a:r>
              <a:rPr lang="en-US" sz="2000" dirty="0"/>
              <a:t>MVP</a:t>
            </a: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F8385-DF60-9F59-1DA1-63B99087FA96}"/>
              </a:ext>
            </a:extLst>
          </p:cNvPr>
          <p:cNvSpPr txBox="1"/>
          <p:nvPr/>
        </p:nvSpPr>
        <p:spPr>
          <a:xfrm>
            <a:off x="2243249" y="3052401"/>
            <a:ext cx="2462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Сбор обратной связи о функциональности 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DE1ACE6-F852-FC3D-63F2-072DCCD9E8A8}"/>
              </a:ext>
            </a:extLst>
          </p:cNvPr>
          <p:cNvCxnSpPr>
            <a:cxnSpLocks/>
          </p:cNvCxnSpPr>
          <p:nvPr/>
        </p:nvCxnSpPr>
        <p:spPr>
          <a:xfrm>
            <a:off x="1763041" y="3062681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2564F47-7CE4-5E91-5018-967B2BF8661E}"/>
              </a:ext>
            </a:extLst>
          </p:cNvPr>
          <p:cNvCxnSpPr>
            <a:cxnSpLocks/>
          </p:cNvCxnSpPr>
          <p:nvPr/>
        </p:nvCxnSpPr>
        <p:spPr>
          <a:xfrm>
            <a:off x="1763041" y="3760287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A368C6-B1EA-DA3C-9F47-E735208CBB4B}"/>
              </a:ext>
            </a:extLst>
          </p:cNvPr>
          <p:cNvSpPr txBox="1"/>
          <p:nvPr/>
        </p:nvSpPr>
        <p:spPr>
          <a:xfrm>
            <a:off x="7365603" y="2652291"/>
            <a:ext cx="2704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Добавление платной подписки на курс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FC6F7-1D2A-AFA9-C06C-F1CD9DE1AB5F}"/>
              </a:ext>
            </a:extLst>
          </p:cNvPr>
          <p:cNvSpPr txBox="1"/>
          <p:nvPr/>
        </p:nvSpPr>
        <p:spPr>
          <a:xfrm>
            <a:off x="7365603" y="3442884"/>
            <a:ext cx="2825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Добавление системы отзывов с комментариями от пользователей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19DC2DF-2301-4C8A-505D-3505D8CED23B}"/>
              </a:ext>
            </a:extLst>
          </p:cNvPr>
          <p:cNvCxnSpPr>
            <a:cxnSpLocks/>
          </p:cNvCxnSpPr>
          <p:nvPr/>
        </p:nvCxnSpPr>
        <p:spPr>
          <a:xfrm>
            <a:off x="7006442" y="3429000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A563DBA-B911-D6C8-AF4D-70754F98AEDD}"/>
              </a:ext>
            </a:extLst>
          </p:cNvPr>
          <p:cNvCxnSpPr>
            <a:cxnSpLocks/>
          </p:cNvCxnSpPr>
          <p:nvPr/>
        </p:nvCxnSpPr>
        <p:spPr>
          <a:xfrm>
            <a:off x="7006442" y="4766323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5416E85-20F3-A590-EC94-9664657DD813}"/>
              </a:ext>
            </a:extLst>
          </p:cNvPr>
          <p:cNvCxnSpPr>
            <a:cxnSpLocks/>
          </p:cNvCxnSpPr>
          <p:nvPr/>
        </p:nvCxnSpPr>
        <p:spPr>
          <a:xfrm>
            <a:off x="1763041" y="2628872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746F04E-AF27-7E08-314E-D34ADDA4B5EE}"/>
              </a:ext>
            </a:extLst>
          </p:cNvPr>
          <p:cNvCxnSpPr>
            <a:cxnSpLocks/>
          </p:cNvCxnSpPr>
          <p:nvPr/>
        </p:nvCxnSpPr>
        <p:spPr>
          <a:xfrm>
            <a:off x="7006442" y="2628872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D9E2FB-6DFE-3BD0-7D64-27453DE4B3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76D6F1-6707-0C5C-EC2C-5B961A579EFC}"/>
              </a:ext>
            </a:extLst>
          </p:cNvPr>
          <p:cNvSpPr txBox="1"/>
          <p:nvPr/>
        </p:nvSpPr>
        <p:spPr>
          <a:xfrm>
            <a:off x="245526" y="151248"/>
            <a:ext cx="48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2106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0E8E5F-FC2E-F746-7404-7D1BCA98DD8C}"/>
              </a:ext>
            </a:extLst>
          </p:cNvPr>
          <p:cNvSpPr txBox="1"/>
          <p:nvPr/>
        </p:nvSpPr>
        <p:spPr>
          <a:xfrm>
            <a:off x="651921" y="2439965"/>
            <a:ext cx="7185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Павлов Александр – </a:t>
            </a:r>
            <a:r>
              <a:rPr lang="en-US" sz="2400" dirty="0"/>
              <a:t>Team lead, Front-end </a:t>
            </a:r>
            <a:r>
              <a:rPr lang="ru-RU" sz="2400" dirty="0"/>
              <a:t>разработчик, </a:t>
            </a:r>
            <a:r>
              <a:rPr lang="en-US" sz="2400" dirty="0"/>
              <a:t>PM</a:t>
            </a:r>
            <a:r>
              <a:rPr lang="ru-RU" sz="2400" dirty="0"/>
              <a:t>, Дизайнер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E163C-C58E-1EF9-83C2-5826CA3A48B2}"/>
              </a:ext>
            </a:extLst>
          </p:cNvPr>
          <p:cNvSpPr txBox="1"/>
          <p:nvPr/>
        </p:nvSpPr>
        <p:spPr>
          <a:xfrm>
            <a:off x="651921" y="3771968"/>
            <a:ext cx="591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Евгений Акимушкин –</a:t>
            </a:r>
            <a:r>
              <a:rPr lang="en-US" sz="2400" b="1" dirty="0"/>
              <a:t> </a:t>
            </a:r>
            <a:r>
              <a:rPr lang="en-US" sz="2400" dirty="0"/>
              <a:t>Back-end </a:t>
            </a:r>
            <a:r>
              <a:rPr lang="ru-RU" sz="2400" dirty="0"/>
              <a:t>разработчик,</a:t>
            </a:r>
            <a:r>
              <a:rPr lang="en-US" sz="2400" dirty="0"/>
              <a:t> </a:t>
            </a:r>
            <a:r>
              <a:rPr lang="ru-RU" sz="2400" dirty="0"/>
              <a:t>Системный аналитик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21C7582-ECD7-82EF-6148-1CCB15E2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"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9" y="0"/>
            <a:ext cx="4621161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A1CA5F-F87D-9EF8-4D18-07FDB3EB6843}"/>
              </a:ext>
            </a:extLst>
          </p:cNvPr>
          <p:cNvSpPr txBox="1"/>
          <p:nvPr/>
        </p:nvSpPr>
        <p:spPr>
          <a:xfrm>
            <a:off x="3732161" y="-104104"/>
            <a:ext cx="472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Участники команды</a:t>
            </a:r>
            <a:endParaRPr lang="ru-RU" sz="40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4795BB73-E20E-9006-CFCC-1462C4504F63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FB25F8-30D1-72CF-47EF-0E41B1E24E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FFAE49-E229-48EA-6842-B80A50FCF349}"/>
              </a:ext>
            </a:extLst>
          </p:cNvPr>
          <p:cNvSpPr txBox="1"/>
          <p:nvPr/>
        </p:nvSpPr>
        <p:spPr>
          <a:xfrm>
            <a:off x="245526" y="151248"/>
            <a:ext cx="497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3695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8953EB0-7113-B528-1A26-073868749651}"/>
              </a:ext>
            </a:extLst>
          </p:cNvPr>
          <p:cNvSpPr/>
          <p:nvPr/>
        </p:nvSpPr>
        <p:spPr>
          <a:xfrm>
            <a:off x="5893593" y="3830125"/>
            <a:ext cx="4210050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48BE273-D0B4-8A18-5F92-3124FA5FF5D9}"/>
              </a:ext>
            </a:extLst>
          </p:cNvPr>
          <p:cNvSpPr/>
          <p:nvPr/>
        </p:nvSpPr>
        <p:spPr>
          <a:xfrm>
            <a:off x="5893593" y="4134925"/>
            <a:ext cx="2867025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0ECDD3-00C2-C6ED-7922-34C6CA75CBDE}"/>
              </a:ext>
            </a:extLst>
          </p:cNvPr>
          <p:cNvSpPr/>
          <p:nvPr/>
        </p:nvSpPr>
        <p:spPr>
          <a:xfrm>
            <a:off x="5893594" y="4439725"/>
            <a:ext cx="2495550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7C95AE9-D661-B6D9-87A6-BC8EB04880AC}"/>
              </a:ext>
            </a:extLst>
          </p:cNvPr>
          <p:cNvSpPr/>
          <p:nvPr/>
        </p:nvSpPr>
        <p:spPr>
          <a:xfrm>
            <a:off x="5893592" y="4744525"/>
            <a:ext cx="2305051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E94428-6A5D-FB42-6099-D5A6CE8A18F8}"/>
              </a:ext>
            </a:extLst>
          </p:cNvPr>
          <p:cNvSpPr/>
          <p:nvPr/>
        </p:nvSpPr>
        <p:spPr>
          <a:xfrm>
            <a:off x="5893593" y="5049325"/>
            <a:ext cx="1724026" cy="304800"/>
          </a:xfrm>
          <a:prstGeom prst="rect">
            <a:avLst/>
          </a:prstGeom>
          <a:solidFill>
            <a:srgbClr val="BE1257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C1A446-9CEC-7AE9-6E3C-CADA6C89B231}"/>
              </a:ext>
            </a:extLst>
          </p:cNvPr>
          <p:cNvSpPr/>
          <p:nvPr/>
        </p:nvSpPr>
        <p:spPr>
          <a:xfrm>
            <a:off x="5893592" y="5354125"/>
            <a:ext cx="1543051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0CC824B-018B-980A-C861-5485AE52CC0A}"/>
              </a:ext>
            </a:extLst>
          </p:cNvPr>
          <p:cNvSpPr/>
          <p:nvPr/>
        </p:nvSpPr>
        <p:spPr>
          <a:xfrm>
            <a:off x="5893592" y="5658925"/>
            <a:ext cx="1543051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36FEEAD-3BDE-66D5-58C6-47F809C22AA9}"/>
              </a:ext>
            </a:extLst>
          </p:cNvPr>
          <p:cNvSpPr/>
          <p:nvPr/>
        </p:nvSpPr>
        <p:spPr>
          <a:xfrm>
            <a:off x="5893593" y="5963725"/>
            <a:ext cx="1343026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B59FE6-1E98-EB06-9D6A-BFA56A908EC7}"/>
              </a:ext>
            </a:extLst>
          </p:cNvPr>
          <p:cNvSpPr/>
          <p:nvPr/>
        </p:nvSpPr>
        <p:spPr>
          <a:xfrm>
            <a:off x="5893592" y="6268525"/>
            <a:ext cx="1152525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51FB7-1399-65A4-BAFB-687575C81B0A}"/>
              </a:ext>
            </a:extLst>
          </p:cNvPr>
          <p:cNvSpPr txBox="1"/>
          <p:nvPr/>
        </p:nvSpPr>
        <p:spPr>
          <a:xfrm>
            <a:off x="2528886" y="3813248"/>
            <a:ext cx="207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ИТ и маркетинг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98114-AFAB-4B0E-462B-A0511A91D6EA}"/>
              </a:ext>
            </a:extLst>
          </p:cNvPr>
          <p:cNvSpPr txBox="1"/>
          <p:nvPr/>
        </p:nvSpPr>
        <p:spPr>
          <a:xfrm>
            <a:off x="2528885" y="4120963"/>
            <a:ext cx="275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Финансы, бухгалтерия, право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FE317-53BF-5C4B-E678-BA5E71026026}"/>
              </a:ext>
            </a:extLst>
          </p:cNvPr>
          <p:cNvSpPr txBox="1"/>
          <p:nvPr/>
        </p:nvSpPr>
        <p:spPr>
          <a:xfrm>
            <a:off x="2528886" y="4433269"/>
            <a:ext cx="207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Образование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73E29-79DB-231C-FA98-489AB4B0E07D}"/>
              </a:ext>
            </a:extLst>
          </p:cNvPr>
          <p:cNvSpPr txBox="1"/>
          <p:nvPr/>
        </p:nvSpPr>
        <p:spPr>
          <a:xfrm>
            <a:off x="2512219" y="4727648"/>
            <a:ext cx="2386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Красота, здоровье, спорт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495522-ECBA-1165-B41D-08590CE6F051}"/>
              </a:ext>
            </a:extLst>
          </p:cNvPr>
          <p:cNvSpPr txBox="1"/>
          <p:nvPr/>
        </p:nvSpPr>
        <p:spPr>
          <a:xfrm>
            <a:off x="2528886" y="5032448"/>
            <a:ext cx="2483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95000"/>
                  </a:schemeClr>
                </a:solidFill>
              </a:rPr>
              <a:t>Хобби, личное развитие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88D4C-D321-A9B1-3029-9C3D21BE789B}"/>
              </a:ext>
            </a:extLst>
          </p:cNvPr>
          <p:cNvSpPr txBox="1"/>
          <p:nvPr/>
        </p:nvSpPr>
        <p:spPr>
          <a:xfrm>
            <a:off x="2512219" y="5329540"/>
            <a:ext cx="3438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Менеджмент, предпринимательство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D13AF-646E-4630-94B5-32D159EC9277}"/>
              </a:ext>
            </a:extLst>
          </p:cNvPr>
          <p:cNvSpPr txBox="1"/>
          <p:nvPr/>
        </p:nvSpPr>
        <p:spPr>
          <a:xfrm>
            <a:off x="2512219" y="5642048"/>
            <a:ext cx="207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Искусство, дизайн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52CCB3-FC2F-85E5-BFBC-3072BD1617F9}"/>
              </a:ext>
            </a:extLst>
          </p:cNvPr>
          <p:cNvSpPr txBox="1"/>
          <p:nvPr/>
        </p:nvSpPr>
        <p:spPr>
          <a:xfrm>
            <a:off x="2528887" y="5946848"/>
            <a:ext cx="224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Строительство, ремонт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BDBFDA-463D-1C9B-20BF-57C63832C55C}"/>
              </a:ext>
            </a:extLst>
          </p:cNvPr>
          <p:cNvSpPr txBox="1"/>
          <p:nvPr/>
        </p:nvSpPr>
        <p:spPr>
          <a:xfrm>
            <a:off x="2528886" y="6251648"/>
            <a:ext cx="207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Иностранные языки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6CDF1-1AF8-5283-EDDC-0685B9AE4672}"/>
              </a:ext>
            </a:extLst>
          </p:cNvPr>
          <p:cNvSpPr txBox="1"/>
          <p:nvPr/>
        </p:nvSpPr>
        <p:spPr>
          <a:xfrm>
            <a:off x="5998365" y="3822773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22%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B6A01-7E64-4BF3-5B80-D70A60436FAB}"/>
              </a:ext>
            </a:extLst>
          </p:cNvPr>
          <p:cNvSpPr txBox="1"/>
          <p:nvPr/>
        </p:nvSpPr>
        <p:spPr>
          <a:xfrm>
            <a:off x="6000740" y="4118048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15%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DA5C9-314F-FD5C-B1AC-B7037FC7C195}"/>
              </a:ext>
            </a:extLst>
          </p:cNvPr>
          <p:cNvSpPr txBox="1"/>
          <p:nvPr/>
        </p:nvSpPr>
        <p:spPr>
          <a:xfrm>
            <a:off x="6001946" y="4435736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13%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13F6FC-5A3B-8631-FF58-84F3361CC223}"/>
              </a:ext>
            </a:extLst>
          </p:cNvPr>
          <p:cNvSpPr txBox="1"/>
          <p:nvPr/>
        </p:nvSpPr>
        <p:spPr>
          <a:xfrm>
            <a:off x="6010272" y="4732202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12%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661EED-8315-0325-D576-E5782374F236}"/>
              </a:ext>
            </a:extLst>
          </p:cNvPr>
          <p:cNvSpPr txBox="1"/>
          <p:nvPr/>
        </p:nvSpPr>
        <p:spPr>
          <a:xfrm>
            <a:off x="5999547" y="5041617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746C68-CEBC-D479-6A99-9BC4F36C0491}"/>
              </a:ext>
            </a:extLst>
          </p:cNvPr>
          <p:cNvSpPr txBox="1"/>
          <p:nvPr/>
        </p:nvSpPr>
        <p:spPr>
          <a:xfrm>
            <a:off x="5998365" y="5344956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8%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4E0C1-D84C-CA1D-5678-9374FD2A97ED}"/>
              </a:ext>
            </a:extLst>
          </p:cNvPr>
          <p:cNvSpPr txBox="1"/>
          <p:nvPr/>
        </p:nvSpPr>
        <p:spPr>
          <a:xfrm>
            <a:off x="6010273" y="5642048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8%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DDF9FC-D3C1-4A51-2F77-71034DF74F29}"/>
              </a:ext>
            </a:extLst>
          </p:cNvPr>
          <p:cNvSpPr txBox="1"/>
          <p:nvPr/>
        </p:nvSpPr>
        <p:spPr>
          <a:xfrm>
            <a:off x="6000749" y="5937679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7%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DA9702-BE6E-B33C-1CEB-4E18280A0404}"/>
              </a:ext>
            </a:extLst>
          </p:cNvPr>
          <p:cNvSpPr txBox="1"/>
          <p:nvPr/>
        </p:nvSpPr>
        <p:spPr>
          <a:xfrm>
            <a:off x="6010273" y="6242479"/>
            <a:ext cx="557213" cy="338554"/>
          </a:xfrm>
          <a:prstGeom prst="rect">
            <a:avLst/>
          </a:prstGeom>
          <a:solidFill>
            <a:srgbClr val="8A20B0">
              <a:alpha val="0"/>
            </a:srgbClr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6%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1FC0CA-4D2B-2D1C-A9EC-F0535FE88E14}"/>
              </a:ext>
            </a:extLst>
          </p:cNvPr>
          <p:cNvSpPr txBox="1"/>
          <p:nvPr/>
        </p:nvSpPr>
        <p:spPr>
          <a:xfrm>
            <a:off x="3569493" y="-92282"/>
            <a:ext cx="5053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Описание проблемы</a:t>
            </a:r>
            <a:endParaRPr lang="ru-RU" sz="4000" dirty="0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12AC1E1F-5268-B01F-F1E7-E12A772E1080}"/>
              </a:ext>
            </a:extLst>
          </p:cNvPr>
          <p:cNvSpPr/>
          <p:nvPr/>
        </p:nvSpPr>
        <p:spPr>
          <a:xfrm>
            <a:off x="319087" y="1113538"/>
            <a:ext cx="11553825" cy="1838499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4817D5-0612-DCCB-69A6-2FDF8A376138}"/>
              </a:ext>
            </a:extLst>
          </p:cNvPr>
          <p:cNvSpPr txBox="1"/>
          <p:nvPr/>
        </p:nvSpPr>
        <p:spPr>
          <a:xfrm>
            <a:off x="721519" y="1541755"/>
            <a:ext cx="10687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Недостаток платформ для обучения ремеслам и хобби в сравнении с изобилием онлайн-платформ по </a:t>
            </a:r>
            <a:r>
              <a:rPr lang="en-US" sz="2800" dirty="0"/>
              <a:t>IT</a:t>
            </a:r>
            <a:r>
              <a:rPr lang="ru-RU" sz="2800" dirty="0"/>
              <a:t>-специальностям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63CADF-7107-9C75-3E2A-8BD859B5BBA2}"/>
              </a:ext>
            </a:extLst>
          </p:cNvPr>
          <p:cNvSpPr txBox="1"/>
          <p:nvPr/>
        </p:nvSpPr>
        <p:spPr>
          <a:xfrm>
            <a:off x="2642532" y="3090062"/>
            <a:ext cx="729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Исследование рынка </a:t>
            </a:r>
            <a:r>
              <a:rPr lang="ru-RU" sz="2400" dirty="0">
                <a:solidFill>
                  <a:srgbClr val="BE1257"/>
                </a:solidFill>
              </a:rPr>
              <a:t>онлайн-образования</a:t>
            </a:r>
            <a:r>
              <a:rPr lang="ru-RU" sz="2400" dirty="0"/>
              <a:t> за </a:t>
            </a:r>
            <a:r>
              <a:rPr lang="ru-RU" sz="2400" dirty="0">
                <a:solidFill>
                  <a:srgbClr val="BE1257"/>
                </a:solidFill>
              </a:rPr>
              <a:t>2023</a:t>
            </a:r>
            <a:r>
              <a:rPr lang="ru-RU" sz="2400" dirty="0"/>
              <a:t> год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92F6350-A2D8-BDED-4B86-D484A7562782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62CE7B-7D3B-6C03-2731-41E0EF92E0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9D529A-ABD3-89DD-1CFC-2635D5C867C5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6641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25E76D-CF3D-03C2-339B-E618CF9B18E6}"/>
              </a:ext>
            </a:extLst>
          </p:cNvPr>
          <p:cNvSpPr/>
          <p:nvPr/>
        </p:nvSpPr>
        <p:spPr>
          <a:xfrm>
            <a:off x="0" y="0"/>
            <a:ext cx="5558971" cy="6858000"/>
          </a:xfrm>
          <a:prstGeom prst="rect">
            <a:avLst/>
          </a:prstGeom>
          <a:gradFill flip="none" rotWithShape="1">
            <a:gsLst>
              <a:gs pos="0">
                <a:srgbClr val="8A20B0">
                  <a:lumMod val="62000"/>
                  <a:lumOff val="38000"/>
                </a:srgbClr>
              </a:gs>
              <a:gs pos="97207">
                <a:srgbClr val="484ECC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B9B490B-92B9-3043-777E-343B8B65C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58971" cy="6857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F12EB0-C42C-64E9-6EA3-ADDE310B7D13}"/>
              </a:ext>
            </a:extLst>
          </p:cNvPr>
          <p:cNvSpPr txBox="1"/>
          <p:nvPr/>
        </p:nvSpPr>
        <p:spPr>
          <a:xfrm>
            <a:off x="5975623" y="1879373"/>
            <a:ext cx="580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Молодёжь в возрасте от </a:t>
            </a:r>
            <a:r>
              <a:rPr lang="ru-RU" sz="2800" dirty="0">
                <a:solidFill>
                  <a:srgbClr val="BE1257"/>
                </a:solidFill>
              </a:rPr>
              <a:t>26 </a:t>
            </a:r>
            <a:r>
              <a:rPr lang="ru-RU" sz="2800" dirty="0"/>
              <a:t>до</a:t>
            </a:r>
            <a:r>
              <a:rPr lang="ru-RU" sz="2800" dirty="0">
                <a:solidFill>
                  <a:srgbClr val="BE1257"/>
                </a:solidFill>
              </a:rPr>
              <a:t> 30 </a:t>
            </a:r>
            <a:r>
              <a:rPr lang="ru-RU" sz="2800" dirty="0"/>
              <a:t>лет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79DD05-933C-F73B-C3D4-E986742CE732}"/>
              </a:ext>
            </a:extLst>
          </p:cNvPr>
          <p:cNvSpPr txBox="1"/>
          <p:nvPr/>
        </p:nvSpPr>
        <p:spPr>
          <a:xfrm>
            <a:off x="6128599" y="2875002"/>
            <a:ext cx="5800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По данным </a:t>
            </a:r>
            <a:r>
              <a:rPr lang="en-US" sz="2200" dirty="0"/>
              <a:t>“</a:t>
            </a:r>
            <a:r>
              <a:rPr lang="ru-RU" sz="2200" dirty="0">
                <a:solidFill>
                  <a:srgbClr val="BE1257"/>
                </a:solidFill>
              </a:rPr>
              <a:t>Росстата</a:t>
            </a:r>
            <a:r>
              <a:rPr lang="en-US" sz="2200" dirty="0"/>
              <a:t>”</a:t>
            </a:r>
            <a:r>
              <a:rPr lang="ru-RU" sz="2200" dirty="0"/>
              <a:t> за </a:t>
            </a:r>
            <a:r>
              <a:rPr lang="ru-RU" sz="2200" dirty="0">
                <a:solidFill>
                  <a:srgbClr val="BE1257"/>
                </a:solidFill>
              </a:rPr>
              <a:t>2023</a:t>
            </a:r>
            <a:r>
              <a:rPr lang="ru-RU" sz="2200" dirty="0"/>
              <a:t> год, именно в таком возрасте люди предпочитают более умеренный вид досуга.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80167-3817-F5AA-701A-3C6668EC09AB}"/>
              </a:ext>
            </a:extLst>
          </p:cNvPr>
          <p:cNvSpPr txBox="1"/>
          <p:nvPr/>
        </p:nvSpPr>
        <p:spPr>
          <a:xfrm>
            <a:off x="3723293" y="-79628"/>
            <a:ext cx="4504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Целевая аудитория</a:t>
            </a:r>
            <a:endParaRPr lang="ru-RU" sz="40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03E7ACC-3D7B-CF79-CE9D-2445C63C7345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7667C2-566F-81D9-3D18-C79E5C49201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C6C1C3-D4D4-01B8-79EF-170CA931C6AA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2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B1ABC1-C670-E384-72AA-169EBD10B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9" y="770049"/>
            <a:ext cx="2527300" cy="56031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1FFF66-9149-1819-97E1-C42CE4C14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91" y="770047"/>
            <a:ext cx="2527300" cy="56031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D86E8E-1A75-3873-0B2F-4BB7AA225CDD}"/>
              </a:ext>
            </a:extLst>
          </p:cNvPr>
          <p:cNvSpPr txBox="1"/>
          <p:nvPr/>
        </p:nvSpPr>
        <p:spPr>
          <a:xfrm>
            <a:off x="8385883" y="2094834"/>
            <a:ext cx="346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Возможность публикации собственных курсов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B9258-645A-6199-A851-444E0AD0C960}"/>
              </a:ext>
            </a:extLst>
          </p:cNvPr>
          <p:cNvSpPr txBox="1"/>
          <p:nvPr/>
        </p:nvSpPr>
        <p:spPr>
          <a:xfrm>
            <a:off x="8385883" y="2994540"/>
            <a:ext cx="346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Возможность отслеживания избранных курсов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3CA7B4-B867-1467-3F80-625CA5A79847}"/>
              </a:ext>
            </a:extLst>
          </p:cNvPr>
          <p:cNvSpPr txBox="1"/>
          <p:nvPr/>
        </p:nvSpPr>
        <p:spPr>
          <a:xfrm>
            <a:off x="8385883" y="3980640"/>
            <a:ext cx="346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Разнообразие информационного контента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ED4F5D4B-E5B4-41EC-9D6F-19255F6CE18C}"/>
              </a:ext>
            </a:extLst>
          </p:cNvPr>
          <p:cNvCxnSpPr>
            <a:cxnSpLocks/>
          </p:cNvCxnSpPr>
          <p:nvPr/>
        </p:nvCxnSpPr>
        <p:spPr>
          <a:xfrm>
            <a:off x="8385883" y="1981955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C259151-DA9C-332D-74FB-10CB5AC5F3D5}"/>
              </a:ext>
            </a:extLst>
          </p:cNvPr>
          <p:cNvCxnSpPr>
            <a:cxnSpLocks/>
          </p:cNvCxnSpPr>
          <p:nvPr/>
        </p:nvCxnSpPr>
        <p:spPr>
          <a:xfrm>
            <a:off x="8385883" y="2883655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18AC49C-FE43-0B05-B61E-C2DAB260E354}"/>
              </a:ext>
            </a:extLst>
          </p:cNvPr>
          <p:cNvCxnSpPr>
            <a:cxnSpLocks/>
          </p:cNvCxnSpPr>
          <p:nvPr/>
        </p:nvCxnSpPr>
        <p:spPr>
          <a:xfrm>
            <a:off x="8385883" y="3810755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532F57F-9345-57EC-DCEC-28215CD1F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33" y="770050"/>
            <a:ext cx="2527299" cy="5603157"/>
          </a:xfrm>
          <a:prstGeom prst="rect">
            <a:avLst/>
          </a:prstGeom>
        </p:spPr>
      </p:pic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E8EB83A-5374-4EA4-CB56-6ADF487BACFB}"/>
              </a:ext>
            </a:extLst>
          </p:cNvPr>
          <p:cNvCxnSpPr>
            <a:cxnSpLocks/>
          </p:cNvCxnSpPr>
          <p:nvPr/>
        </p:nvCxnSpPr>
        <p:spPr>
          <a:xfrm>
            <a:off x="8385883" y="4814055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809623-F9C8-2226-E8CA-5CAFCF3149AA}"/>
              </a:ext>
            </a:extLst>
          </p:cNvPr>
          <p:cNvSpPr txBox="1"/>
          <p:nvPr/>
        </p:nvSpPr>
        <p:spPr>
          <a:xfrm>
            <a:off x="4256481" y="-104104"/>
            <a:ext cx="350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Наше решение</a:t>
            </a:r>
            <a:endParaRPr lang="ru-RU" sz="4000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4DF2CFA-A364-4CC3-88F7-6C767D03A2F4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39DA3A-6F82-381A-CD6E-06E6D1ECB5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08815-53F3-616B-8A09-A91733BA48DE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227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F631B68-FA27-8E89-F05C-6C0E4D717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959" y="1601804"/>
            <a:ext cx="990162" cy="7111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30A08C2-DC9C-B3DD-CAE2-FE624E51B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10" y="1625414"/>
            <a:ext cx="790575" cy="7905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73204DE-A3E1-1375-81B4-5F4E352FE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08" y="1625414"/>
            <a:ext cx="524028" cy="6639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E06CA9-4111-8A26-F41A-F04B1C636B78}"/>
              </a:ext>
            </a:extLst>
          </p:cNvPr>
          <p:cNvSpPr txBox="1"/>
          <p:nvPr/>
        </p:nvSpPr>
        <p:spPr>
          <a:xfrm>
            <a:off x="953407" y="2394358"/>
            <a:ext cx="260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E1257"/>
                </a:solidFill>
              </a:rPr>
              <a:t>Flutter Framework</a:t>
            </a:r>
            <a:endParaRPr lang="ru-RU" sz="2400" b="1" dirty="0">
              <a:solidFill>
                <a:srgbClr val="BE1257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E8139B-A227-AD52-FF6D-1CD2991D8FD2}"/>
              </a:ext>
            </a:extLst>
          </p:cNvPr>
          <p:cNvSpPr txBox="1"/>
          <p:nvPr/>
        </p:nvSpPr>
        <p:spPr>
          <a:xfrm>
            <a:off x="5269876" y="2412688"/>
            <a:ext cx="165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E1257"/>
                </a:solidFill>
              </a:rPr>
              <a:t>PostgreSQL</a:t>
            </a:r>
            <a:endParaRPr lang="ru-RU" sz="2400" b="1" dirty="0">
              <a:solidFill>
                <a:srgbClr val="BE125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0FE91-C490-79FC-BCD7-6349A2480EFB}"/>
              </a:ext>
            </a:extLst>
          </p:cNvPr>
          <p:cNvSpPr txBox="1"/>
          <p:nvPr/>
        </p:nvSpPr>
        <p:spPr>
          <a:xfrm>
            <a:off x="8938345" y="2412688"/>
            <a:ext cx="249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E1257"/>
                </a:solidFill>
              </a:rPr>
              <a:t>Spring Framework</a:t>
            </a:r>
            <a:endParaRPr lang="ru-RU" sz="2400" b="1" dirty="0">
              <a:solidFill>
                <a:srgbClr val="BE125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F7581-799E-27B4-B75D-BB18279283F8}"/>
              </a:ext>
            </a:extLst>
          </p:cNvPr>
          <p:cNvSpPr txBox="1"/>
          <p:nvPr/>
        </p:nvSpPr>
        <p:spPr>
          <a:xfrm>
            <a:off x="597822" y="2856023"/>
            <a:ext cx="3315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Фреймворк языка </a:t>
            </a:r>
            <a:r>
              <a:rPr lang="en-US" sz="2000" dirty="0"/>
              <a:t>Dart.</a:t>
            </a:r>
            <a:br>
              <a:rPr lang="en-US" sz="2000" dirty="0"/>
            </a:br>
            <a:r>
              <a:rPr lang="ru-RU" sz="2000" dirty="0"/>
              <a:t>Обеспечивает современный подход к разработке мобильных приложений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48C96-B9AF-79DC-0B65-2B1A506DAE36}"/>
              </a:ext>
            </a:extLst>
          </p:cNvPr>
          <p:cNvSpPr txBox="1"/>
          <p:nvPr/>
        </p:nvSpPr>
        <p:spPr>
          <a:xfrm>
            <a:off x="4438049" y="2874353"/>
            <a:ext cx="3315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Реляционная база данных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ru-RU" sz="2000" dirty="0"/>
              <a:t>Обеспечивает высокую производительность, поддержку транзакций и многофункциональность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393233-1513-DE47-8110-449DD0A05A90}"/>
              </a:ext>
            </a:extLst>
          </p:cNvPr>
          <p:cNvSpPr txBox="1"/>
          <p:nvPr/>
        </p:nvSpPr>
        <p:spPr>
          <a:xfrm>
            <a:off x="8526222" y="2874353"/>
            <a:ext cx="3315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Фреймворк языка </a:t>
            </a:r>
            <a:r>
              <a:rPr lang="en-US" sz="2000" dirty="0"/>
              <a:t>Java.</a:t>
            </a:r>
            <a:br>
              <a:rPr lang="en-US" sz="2000" dirty="0"/>
            </a:br>
            <a:r>
              <a:rPr lang="ru-RU" sz="2000" dirty="0"/>
              <a:t>Предоставляет широкий набор инструментов для разработки высокопроизводительных приложений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F3FFE-0CA1-0034-3C38-57C2C418FB0B}"/>
              </a:ext>
            </a:extLst>
          </p:cNvPr>
          <p:cNvSpPr txBox="1"/>
          <p:nvPr/>
        </p:nvSpPr>
        <p:spPr>
          <a:xfrm>
            <a:off x="4642837" y="-114890"/>
            <a:ext cx="2734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Технологии</a:t>
            </a:r>
            <a:endParaRPr lang="ru-RU" sz="40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78EC1C2-5EDB-74C1-FF1E-B7F372A7C118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087C71-7E0E-F06A-8CE2-53FF015318F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3A473A-C006-43A3-5C13-27F483DC957C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48738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391D99-2336-EE1F-EC94-B5B4DDF67192}"/>
              </a:ext>
            </a:extLst>
          </p:cNvPr>
          <p:cNvSpPr txBox="1"/>
          <p:nvPr/>
        </p:nvSpPr>
        <p:spPr>
          <a:xfrm>
            <a:off x="1391925" y="2736502"/>
            <a:ext cx="9408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отличии от существующих решений, приложение </a:t>
            </a:r>
            <a:r>
              <a:rPr lang="en-US" sz="2800" dirty="0" err="1">
                <a:solidFill>
                  <a:srgbClr val="BE1257"/>
                </a:solidFill>
              </a:rPr>
              <a:t>KnitWit</a:t>
            </a:r>
            <a:r>
              <a:rPr lang="en-US" sz="2800" dirty="0"/>
              <a:t> </a:t>
            </a:r>
            <a:r>
              <a:rPr lang="ru-RU" sz="2800" dirty="0"/>
              <a:t>предоставляет пользователю возможность создания собственного курса прямиком из приложения.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346A30-40FB-DCF3-3CBE-6FE1787FA4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217FBC-C914-4EA9-6D5E-7937F353E69F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A3926-89DA-3EAD-F9D0-4A53B8CCDB07}"/>
              </a:ext>
            </a:extLst>
          </p:cNvPr>
          <p:cNvSpPr txBox="1"/>
          <p:nvPr/>
        </p:nvSpPr>
        <p:spPr>
          <a:xfrm>
            <a:off x="2737321" y="-122546"/>
            <a:ext cx="6717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Конкурентное преимущество</a:t>
            </a:r>
            <a:endParaRPr lang="ru-RU" sz="40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AD0E8CD-8B23-A320-8EC9-3AB0C140B476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98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B0A927-8563-EE5B-B8A0-1017E144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99" y="6350225"/>
            <a:ext cx="662584" cy="31679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DCA300B-EC98-1676-EF9C-6E067673A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99" y="770049"/>
            <a:ext cx="2527300" cy="560316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5B1DA1C-3D19-057A-A8AE-C279EB851D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05" y="3012398"/>
            <a:ext cx="542205" cy="623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C5017-1533-EAA6-B01E-BED9A98B9133}"/>
              </a:ext>
            </a:extLst>
          </p:cNvPr>
          <p:cNvSpPr txBox="1"/>
          <p:nvPr/>
        </p:nvSpPr>
        <p:spPr>
          <a:xfrm>
            <a:off x="2664388" y="-122546"/>
            <a:ext cx="688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Просмотр содержимого курса</a:t>
            </a:r>
            <a:endParaRPr lang="ru-RU" sz="4000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614BB63-8063-CAD3-7D48-2FBE6AE26131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B84A13-C793-3F5E-BDE7-DD25B33A9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844" y="6330698"/>
            <a:ext cx="662584" cy="316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353B13-5E73-EE55-25F3-E5205FAE64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B4C25E-0D47-7570-DDB0-A3F328497258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7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41180E-56BC-3B5E-57C2-8DF899B7A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66" y="770049"/>
            <a:ext cx="2527300" cy="56031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9493B4-EC86-57D9-FC98-B68B36A4CC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33" y="2012654"/>
            <a:ext cx="542205" cy="62328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A9116A0-51E8-ACEC-844C-CBE752BCCA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32" y="731579"/>
            <a:ext cx="2545510" cy="5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8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EDEB8-267D-D202-AD6C-17FFD631C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07" y="770050"/>
            <a:ext cx="2527298" cy="5603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42FB8-4B2E-6E6C-5420-D735E389009D}"/>
              </a:ext>
            </a:extLst>
          </p:cNvPr>
          <p:cNvSpPr txBox="1"/>
          <p:nvPr/>
        </p:nvSpPr>
        <p:spPr>
          <a:xfrm>
            <a:off x="3080738" y="-104104"/>
            <a:ext cx="603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Редактирование профиля</a:t>
            </a:r>
            <a:endParaRPr lang="ru-RU" sz="40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C04B693-7BCB-E1F5-0E60-9691EB763C98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980EF4-D107-A76A-4FB7-EBBEEBAC1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09" y="6350225"/>
            <a:ext cx="662584" cy="3167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6AEB69E-BF8B-5347-8676-A51C2965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0DF6E5-6CC0-728A-E4A8-089DA56C262D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8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52BFF1-4FC3-A6D0-6BF4-8404E2092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60" y="770050"/>
            <a:ext cx="2527298" cy="56031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CCF864-F68B-2F28-FBDF-C5C511D26D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802" y="3040529"/>
            <a:ext cx="542205" cy="6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120EF5-038D-E219-97EA-3C5662471E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9E8C4A3-2315-A697-5D7D-6E3EF0BA8519}"/>
              </a:ext>
            </a:extLst>
          </p:cNvPr>
          <p:cNvSpPr/>
          <p:nvPr/>
        </p:nvSpPr>
        <p:spPr>
          <a:xfrm>
            <a:off x="6019800" y="669938"/>
            <a:ext cx="5853112" cy="582611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BE1257"/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BED59E-EEC4-9FC0-9A2A-3990D973F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47" y="770050"/>
            <a:ext cx="2527297" cy="56031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98C7F7-29E3-EF28-A3A9-187C2CE30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128" y="770050"/>
            <a:ext cx="2527297" cy="560315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79BF938-E238-B33D-892E-AF173B8D08C8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>
            <a:off x="8946356" y="669938"/>
            <a:ext cx="0" cy="5826112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98A9CF-D5DF-3A9D-DC3C-CA4398348472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11239-AD53-39BD-B0B7-282742DA79B1}"/>
              </a:ext>
            </a:extLst>
          </p:cNvPr>
          <p:cNvSpPr txBox="1"/>
          <p:nvPr/>
        </p:nvSpPr>
        <p:spPr>
          <a:xfrm>
            <a:off x="4135928" y="-114890"/>
            <a:ext cx="3748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Создание курса</a:t>
            </a:r>
            <a:endParaRPr lang="ru-RU" sz="4000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33096C9-6659-4ABE-BACC-3C30DEC6CED4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39CBE4-2759-4203-D105-3A3FC5A77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88" y="6355428"/>
            <a:ext cx="662584" cy="3167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01207AD-8DB8-ADEB-7164-6A0ABEC8C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1" y="6337651"/>
            <a:ext cx="662584" cy="3167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0CC6B2-F635-A0F8-C681-F7EF99D9F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92" y="781414"/>
            <a:ext cx="2527298" cy="56031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7F85A24-9F76-7097-77DB-44A0631C173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22" y="3730086"/>
            <a:ext cx="542205" cy="62328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0116B9D-3CCE-E200-3C28-835BE4464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6" y="770050"/>
            <a:ext cx="2527298" cy="560315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40E1A49-8F8B-0BE6-A0D4-89E63C6A061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06" y="4248246"/>
            <a:ext cx="542205" cy="6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0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2371</TotalTime>
  <Words>281</Words>
  <Application>Microsoft Office PowerPoint</Application>
  <PresentationFormat>Широкоэкранный</PresentationFormat>
  <Paragraphs>74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Alexandr Pavlov</dc:creator>
  <cp:lastModifiedBy>Alexandr Pavlov</cp:lastModifiedBy>
  <cp:revision>12</cp:revision>
  <dcterms:created xsi:type="dcterms:W3CDTF">2024-05-27T12:18:45Z</dcterms:created>
  <dcterms:modified xsi:type="dcterms:W3CDTF">2024-06-24T12:33:24Z</dcterms:modified>
</cp:coreProperties>
</file>